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sldIdLst>
    <p:sldId id="256" r:id="rId2"/>
    <p:sldId id="279" r:id="rId3"/>
    <p:sldId id="257" r:id="rId4"/>
    <p:sldId id="269" r:id="rId5"/>
    <p:sldId id="277" r:id="rId6"/>
    <p:sldId id="260" r:id="rId7"/>
    <p:sldId id="261" r:id="rId8"/>
    <p:sldId id="276" r:id="rId9"/>
    <p:sldId id="262" r:id="rId10"/>
    <p:sldId id="278" r:id="rId11"/>
    <p:sldId id="264" r:id="rId12"/>
    <p:sldId id="265" r:id="rId13"/>
    <p:sldId id="266" r:id="rId14"/>
    <p:sldId id="267" r:id="rId15"/>
    <p:sldId id="268" r:id="rId16"/>
    <p:sldId id="273" r:id="rId17"/>
    <p:sldId id="270" r:id="rId18"/>
    <p:sldId id="271" r:id="rId19"/>
    <p:sldId id="272"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55" autoAdjust="0"/>
  </p:normalViewPr>
  <p:slideViewPr>
    <p:cSldViewPr snapToGrid="0" snapToObjects="1">
      <p:cViewPr varScale="1">
        <p:scale>
          <a:sx n="63" d="100"/>
          <a:sy n="63" d="100"/>
        </p:scale>
        <p:origin x="202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61CD1-38CE-0F4E-8899-FABB99673DCC}" type="datetimeFigureOut">
              <a:rPr lang="en-US" smtClean="0"/>
              <a:t>11/30/2018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4D637-1537-664B-AC27-6A6B742BC085}" type="slidenum">
              <a:rPr lang="en-US" smtClean="0"/>
              <a:t>‹#›</a:t>
            </a:fld>
            <a:endParaRPr lang="en-US" dirty="0"/>
          </a:p>
        </p:txBody>
      </p:sp>
    </p:spTree>
    <p:extLst>
      <p:ext uri="{BB962C8B-B14F-4D97-AF65-F5344CB8AC3E}">
        <p14:creationId xmlns:p14="http://schemas.microsoft.com/office/powerpoint/2010/main" val="3736902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average increase of the accommodation reserve per day of laser therapy equaled 0.3 D. Hence, gradual increase of the reserve was observed during primary five days of laser stimulation. This increase was slowed down during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to 10</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day, which gave 0.1 D per day. Further measurements were almost the same and gave the average relative positive accommodation at the same level. </a:t>
            </a:r>
          </a:p>
          <a:p>
            <a:r>
              <a:rPr lang="en-US" sz="1200" kern="1200" dirty="0" smtClean="0">
                <a:solidFill>
                  <a:schemeClr val="tx1"/>
                </a:solidFill>
                <a:effectLst/>
                <a:latin typeface="+mn-lt"/>
                <a:ea typeface="+mn-ea"/>
                <a:cs typeface="+mn-cs"/>
              </a:rPr>
              <a:t>	In teenagers and elder children, the positive (reserve) relative accommodation noticeably increases since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day of laser stimulation. In younger children, the increase was slower, and the relative accommodation reserve increased since day 4-5. After day 7-8 of laser stimulation, relative accommodation reserves did not change. </a:t>
            </a:r>
          </a:p>
          <a:p>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11</a:t>
            </a:fld>
            <a:endParaRPr lang="en-US" dirty="0"/>
          </a:p>
        </p:txBody>
      </p:sp>
    </p:spTree>
    <p:extLst>
      <p:ext uri="{BB962C8B-B14F-4D97-AF65-F5344CB8AC3E}">
        <p14:creationId xmlns:p14="http://schemas.microsoft.com/office/powerpoint/2010/main" val="298629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may be seen, more significant shift of the nearest point of clear vision was observed in children 13-16 years old. The nearest point of clear vision in them approached the eye by 1.27 cm, which equals 2.4 D, and children 10–12 years old with approach by 1.16 cm (2.2 D). Shorter approach was observed in children 7-9 years old – 0.94 cm (0.7 D).</a:t>
            </a:r>
          </a:p>
          <a:p>
            <a:r>
              <a:rPr lang="en-US" sz="1200" kern="1200" dirty="0" smtClean="0">
                <a:solidFill>
                  <a:schemeClr val="tx1"/>
                </a:solidFill>
                <a:effectLst/>
                <a:latin typeface="+mn-lt"/>
                <a:ea typeface="+mn-ea"/>
                <a:cs typeface="+mn-cs"/>
              </a:rPr>
              <a:t>	Since laser stimulation induced sufficient change in location of the nearest point of clear vision was observed in children 10-16 years old, one may assume that younger children possess some age-specific weakness of accommodation apparatus of eyes. </a:t>
            </a:r>
          </a:p>
          <a:p>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12</a:t>
            </a:fld>
            <a:endParaRPr lang="en-US" dirty="0"/>
          </a:p>
        </p:txBody>
      </p:sp>
    </p:spTree>
    <p:extLst>
      <p:ext uri="{BB962C8B-B14F-4D97-AF65-F5344CB8AC3E}">
        <p14:creationId xmlns:p14="http://schemas.microsoft.com/office/powerpoint/2010/main" val="332834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Table indicates a noticeable decrease of rheological coefficient in persons with lower myopia. In control persons with emmetropic refraction possess rheoophthalmographic coefficient equal 4.8 </a:t>
            </a:r>
            <a:r>
              <a:rPr lang="ru-RU"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1.31. </a:t>
            </a:r>
          </a:p>
          <a:p>
            <a:r>
              <a:rPr lang="en-US" sz="1200" kern="1200" dirty="0" smtClean="0">
                <a:solidFill>
                  <a:schemeClr val="tx1"/>
                </a:solidFill>
                <a:effectLst/>
                <a:latin typeface="+mn-lt"/>
                <a:ea typeface="+mn-ea"/>
                <a:cs typeface="+mn-cs"/>
              </a:rPr>
              <a:t>	Rheographic studies show that the blood volume in ciliary body vessels reliably increases after laser stimulation, e.g. perfusion of the ciliary muscle and, consequently, its function is improved. </a:t>
            </a:r>
          </a:p>
          <a:p>
            <a:r>
              <a:rPr lang="en-US" sz="1200" kern="1200" dirty="0" smtClean="0">
                <a:solidFill>
                  <a:schemeClr val="tx1"/>
                </a:solidFill>
                <a:effectLst/>
                <a:latin typeface="+mn-lt"/>
                <a:ea typeface="+mn-ea"/>
                <a:cs typeface="+mn-cs"/>
              </a:rPr>
              <a:t>	In all cases, laser therapy caused average increase of rheographic coefficient from 2.07‰ (m = </a:t>
            </a:r>
            <a:r>
              <a:rPr lang="ru-RU"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0.21; </a:t>
            </a:r>
            <a:r>
              <a:rPr lang="ru-RU"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 </a:t>
            </a:r>
            <a:r>
              <a:rPr lang="ru-RU"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0.61) to 3.44‰ (m = </a:t>
            </a:r>
            <a:r>
              <a:rPr lang="ru-RU"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0.03; </a:t>
            </a:r>
            <a:r>
              <a:rPr lang="ru-RU"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 </a:t>
            </a:r>
            <a:r>
              <a:rPr lang="ru-RU"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0.85). Thus, on average, the blood supply increased by 1.35‰, which indicated the reliable increase of blood filling of vessels in the ciliary muscle. </a:t>
            </a:r>
          </a:p>
          <a:p>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13</a:t>
            </a:fld>
            <a:endParaRPr lang="en-US" dirty="0"/>
          </a:p>
        </p:txBody>
      </p:sp>
    </p:spTree>
    <p:extLst>
      <p:ext uri="{BB962C8B-B14F-4D97-AF65-F5344CB8AC3E}">
        <p14:creationId xmlns:p14="http://schemas.microsoft.com/office/powerpoint/2010/main" val="249172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Dynamic examination shows that the positive (reserve) relative accommodation (RAR), location of the nearest point of clear vision, and indices of rheoophthalmography are above initial values during 3 months after the treatment completion. The decrease of indices is observed 5-6 months after the treatment. The repeated course of treatment allows normalization of the indices</a:t>
            </a:r>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14</a:t>
            </a:fld>
            <a:endParaRPr lang="en-US" dirty="0"/>
          </a:p>
        </p:txBody>
      </p:sp>
    </p:spTree>
    <p:extLst>
      <p:ext uri="{BB962C8B-B14F-4D97-AF65-F5344CB8AC3E}">
        <p14:creationId xmlns:p14="http://schemas.microsoft.com/office/powerpoint/2010/main" val="221268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Dynamics of accommodation indices corresponded to the above-mentioned one: RAR significantly increased after every course of laser stimulation with subsequent gradual decrease (by 0.76 D, on average) and following increase after repeated course. Generally, RAR indices remained at the level of (-2.57 ± 0.9) D during the whole observation period, which reliably exceeds the initial range of (-1.4 ± 0.7) D. </a:t>
            </a:r>
          </a:p>
          <a:p>
            <a:r>
              <a:rPr lang="en-US" sz="1200" kern="1200" dirty="0" smtClean="0">
                <a:solidFill>
                  <a:schemeClr val="tx1"/>
                </a:solidFill>
                <a:effectLst/>
                <a:latin typeface="+mn-lt"/>
                <a:ea typeface="+mn-ea"/>
                <a:cs typeface="+mn-cs"/>
              </a:rPr>
              <a:t>	On average, AL increased by 0.7 mm during observation in the whole group, whereas in control it gave 1.2 mm. Treatment increased rheographic coefficient from initial (2.1 ± 0.03%) to (3.4 ± 0.02%). </a:t>
            </a:r>
          </a:p>
          <a:p>
            <a:r>
              <a:rPr lang="en-US" sz="1200" kern="1200" dirty="0" smtClean="0">
                <a:solidFill>
                  <a:schemeClr val="tx1"/>
                </a:solidFill>
                <a:effectLst/>
                <a:latin typeface="+mn-lt"/>
                <a:ea typeface="+mn-ea"/>
                <a:cs typeface="+mn-cs"/>
              </a:rPr>
              <a:t>	Best corrected visual acuity of vision remained equal 1.0 (20/20 by Snellen) both at the beginning and at the end of observations. Measurements in central (myopic cones) and peripheral sections of fundus of the eye corresponded to natural proceeding of myopia and were not more frequent than in untreated patients. </a:t>
            </a:r>
          </a:p>
          <a:p>
            <a:r>
              <a:rPr lang="en-US" sz="1200" kern="1200" dirty="0" smtClean="0">
                <a:solidFill>
                  <a:schemeClr val="tx1"/>
                </a:solidFill>
                <a:effectLst/>
                <a:latin typeface="+mn-lt"/>
                <a:ea typeface="+mn-ea"/>
                <a:cs typeface="+mn-cs"/>
              </a:rPr>
              <a:t>	No signs of irritation of the ciliary body, external eye shells, as well as damaging impacts on retina and visual nerve were observed. The last statement is confirmed by functional (perimetry) and electrophysiological studies carried out in 15 patients, randomly selected from the group of treated patients. </a:t>
            </a:r>
          </a:p>
          <a:p>
            <a:r>
              <a:rPr lang="en-US" sz="1200" kern="1200" dirty="0" smtClean="0">
                <a:solidFill>
                  <a:schemeClr val="tx1"/>
                </a:solidFill>
                <a:effectLst/>
                <a:latin typeface="+mn-lt"/>
                <a:ea typeface="+mn-ea"/>
                <a:cs typeface="+mn-cs"/>
              </a:rPr>
              <a:t>	After treatment, intraocular pressure (IOP) remained unchanged, though in some patients it decreased by 2 mmHg two weeks after the course and restored its initial level within 3-4 weeks. </a:t>
            </a:r>
          </a:p>
          <a:p>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16</a:t>
            </a:fld>
            <a:endParaRPr lang="en-US" dirty="0"/>
          </a:p>
        </p:txBody>
      </p:sp>
    </p:spTree>
    <p:extLst>
      <p:ext uri="{BB962C8B-B14F-4D97-AF65-F5344CB8AC3E}">
        <p14:creationId xmlns:p14="http://schemas.microsoft.com/office/powerpoint/2010/main" val="113263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the change over 5 years the laser makes</a:t>
            </a:r>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17</a:t>
            </a:fld>
            <a:endParaRPr lang="en-US" dirty="0"/>
          </a:p>
        </p:txBody>
      </p:sp>
    </p:spTree>
    <p:extLst>
      <p:ext uri="{BB962C8B-B14F-4D97-AF65-F5344CB8AC3E}">
        <p14:creationId xmlns:p14="http://schemas.microsoft.com/office/powerpoint/2010/main" val="154710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make the transition</a:t>
            </a:r>
            <a:r>
              <a:rPr lang="en-US" baseline="0" dirty="0" smtClean="0"/>
              <a:t> to Presbyopia and will explain verbally what led to investigating this.</a:t>
            </a:r>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18</a:t>
            </a:fld>
            <a:endParaRPr lang="en-US" dirty="0"/>
          </a:p>
        </p:txBody>
      </p:sp>
    </p:spTree>
    <p:extLst>
      <p:ext uri="{BB962C8B-B14F-4D97-AF65-F5344CB8AC3E}">
        <p14:creationId xmlns:p14="http://schemas.microsoft.com/office/powerpoint/2010/main" val="228794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F4D637-1537-664B-AC27-6A6B742BC085}" type="slidenum">
              <a:rPr lang="en-US" smtClean="0"/>
              <a:t>19</a:t>
            </a:fld>
            <a:endParaRPr lang="en-US" dirty="0"/>
          </a:p>
        </p:txBody>
      </p:sp>
    </p:spTree>
    <p:extLst>
      <p:ext uri="{BB962C8B-B14F-4D97-AF65-F5344CB8AC3E}">
        <p14:creationId xmlns:p14="http://schemas.microsoft.com/office/powerpoint/2010/main" val="784071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November 30,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November 30,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November 30,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November 30,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November 30,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November 30,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November 30, 2018</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November 30, 2018</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November 30, 2018</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November 30,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November 30,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November 30,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package" Target="../embeddings/Microsoft_Word_Document4.docx"/><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b="1" dirty="0"/>
              <a:t>Low-Level Non-Invasive Laser Therapy for the Treatment of Ocular Refractive Disorders</a:t>
            </a:r>
            <a:endParaRPr lang="en-US" sz="3600" dirty="0"/>
          </a:p>
        </p:txBody>
      </p:sp>
      <p:sp>
        <p:nvSpPr>
          <p:cNvPr id="3" name="Subtitle 2"/>
          <p:cNvSpPr>
            <a:spLocks noGrp="1"/>
          </p:cNvSpPr>
          <p:nvPr>
            <p:ph type="subTitle" idx="1"/>
          </p:nvPr>
        </p:nvSpPr>
        <p:spPr>
          <a:xfrm>
            <a:off x="685800" y="3505200"/>
            <a:ext cx="7848600" cy="1752600"/>
          </a:xfrm>
        </p:spPr>
        <p:txBody>
          <a:bodyPr/>
          <a:lstStyle/>
          <a:p>
            <a:r>
              <a:rPr lang="en-US" dirty="0" smtClean="0">
                <a:solidFill>
                  <a:schemeClr val="tx1"/>
                </a:solidFill>
              </a:rPr>
              <a:t>Authors:</a:t>
            </a:r>
          </a:p>
          <a:p>
            <a:r>
              <a:rPr lang="en-US" dirty="0" smtClean="0">
                <a:solidFill>
                  <a:schemeClr val="tx1"/>
                </a:solidFill>
              </a:rPr>
              <a:t>Jim Ohneck, Fellow ASLMS, Oculatek Inc., Laser Therapy Servi</a:t>
            </a:r>
            <a:r>
              <a:rPr lang="en-US" dirty="0">
                <a:solidFill>
                  <a:schemeClr val="tx1"/>
                </a:solidFill>
              </a:rPr>
              <a:t>c</a:t>
            </a:r>
            <a:r>
              <a:rPr lang="en-US" dirty="0" smtClean="0">
                <a:solidFill>
                  <a:schemeClr val="tx1"/>
                </a:solidFill>
              </a:rPr>
              <a:t>es, Inc. </a:t>
            </a:r>
          </a:p>
          <a:p>
            <a:r>
              <a:rPr lang="en-US" dirty="0" smtClean="0">
                <a:solidFill>
                  <a:schemeClr val="tx1"/>
                </a:solidFill>
              </a:rPr>
              <a:t>David Friess, OD, Optimus Clinical Partners LLC</a:t>
            </a:r>
          </a:p>
        </p:txBody>
      </p:sp>
    </p:spTree>
    <p:extLst>
      <p:ext uri="{BB962C8B-B14F-4D97-AF65-F5344CB8AC3E}">
        <p14:creationId xmlns:p14="http://schemas.microsoft.com/office/powerpoint/2010/main" val="518832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“Trans-scleral Laser Effect on Weakened Ciliary Muscle”, G.L Gubkina </a:t>
            </a:r>
          </a:p>
        </p:txBody>
      </p:sp>
      <p:sp>
        <p:nvSpPr>
          <p:cNvPr id="3" name="Content Placeholder 2"/>
          <p:cNvSpPr>
            <a:spLocks noGrp="1"/>
          </p:cNvSpPr>
          <p:nvPr>
            <p:ph idx="1"/>
          </p:nvPr>
        </p:nvSpPr>
        <p:spPr/>
        <p:txBody>
          <a:bodyPr/>
          <a:lstStyle/>
          <a:p>
            <a:r>
              <a:rPr lang="en-US" dirty="0"/>
              <a:t>In 1992-1994 clinical studies were performed on 68 children (136 eyes) aged 7-17 with progressive myopia from 0.5 to 3.0 D.</a:t>
            </a:r>
          </a:p>
          <a:p>
            <a:r>
              <a:rPr lang="en-US" dirty="0"/>
              <a:t>Laser radiation effect on eye accommodative ability of eyes was assessed by measuring </a:t>
            </a:r>
            <a:r>
              <a:rPr lang="en-US" dirty="0" smtClean="0"/>
              <a:t>relative accommodation</a:t>
            </a:r>
            <a:r>
              <a:rPr lang="en-US" dirty="0"/>
              <a:t>, the nearest point of clear vision and from rheoophthalmography results.</a:t>
            </a:r>
          </a:p>
          <a:p>
            <a:endParaRPr lang="en-US" dirty="0"/>
          </a:p>
        </p:txBody>
      </p:sp>
    </p:spTree>
    <p:extLst>
      <p:ext uri="{BB962C8B-B14F-4D97-AF65-F5344CB8AC3E}">
        <p14:creationId xmlns:p14="http://schemas.microsoft.com/office/powerpoint/2010/main" val="62243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accommodation changes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929065364"/>
              </p:ext>
            </p:extLst>
          </p:nvPr>
        </p:nvGraphicFramePr>
        <p:xfrm>
          <a:off x="364108" y="2163279"/>
          <a:ext cx="8415785" cy="3596333"/>
        </p:xfrm>
        <a:graphic>
          <a:graphicData uri="http://schemas.openxmlformats.org/presentationml/2006/ole">
            <mc:AlternateContent xmlns:mc="http://schemas.openxmlformats.org/markup-compatibility/2006">
              <mc:Choice xmlns:v="urn:schemas-microsoft-com:vml" Requires="v">
                <p:oleObj spid="_x0000_s2075" name="Document" r:id="rId5" imgW="5854700" imgH="2501900" progId="Word.Document.12">
                  <p:embed/>
                </p:oleObj>
              </mc:Choice>
              <mc:Fallback>
                <p:oleObj name="Document" r:id="rId5" imgW="5854700" imgH="2501900" progId="Word.Document.12">
                  <p:embed/>
                  <p:pic>
                    <p:nvPicPr>
                      <p:cNvPr id="0" name=""/>
                      <p:cNvPicPr/>
                      <p:nvPr/>
                    </p:nvPicPr>
                    <p:blipFill>
                      <a:blip r:embed="rId6"/>
                      <a:stretch>
                        <a:fillRect/>
                      </a:stretch>
                    </p:blipFill>
                    <p:spPr>
                      <a:xfrm>
                        <a:off x="364108" y="2163279"/>
                        <a:ext cx="8415785" cy="3596333"/>
                      </a:xfrm>
                      <a:prstGeom prst="rect">
                        <a:avLst/>
                      </a:prstGeom>
                    </p:spPr>
                  </p:pic>
                </p:oleObj>
              </mc:Fallback>
            </mc:AlternateContent>
          </a:graphicData>
        </a:graphic>
      </p:graphicFrame>
      <p:sp>
        <p:nvSpPr>
          <p:cNvPr id="7" name="TextBox 6"/>
          <p:cNvSpPr txBox="1"/>
          <p:nvPr/>
        </p:nvSpPr>
        <p:spPr>
          <a:xfrm>
            <a:off x="170795" y="5833456"/>
            <a:ext cx="8802410" cy="369332"/>
          </a:xfrm>
          <a:prstGeom prst="rect">
            <a:avLst/>
          </a:prstGeom>
          <a:noFill/>
        </p:spPr>
        <p:txBody>
          <a:bodyPr wrap="none" rtlCol="0">
            <a:spAutoFit/>
          </a:bodyPr>
          <a:lstStyle/>
          <a:p>
            <a:r>
              <a:rPr lang="en-US" b="1" i="1" dirty="0" smtClean="0"/>
              <a:t>The change of relative positive accommodation (D) by days of laser stimulation</a:t>
            </a:r>
            <a:endParaRPr lang="en-US" b="1" i="1" dirty="0"/>
          </a:p>
        </p:txBody>
      </p:sp>
    </p:spTree>
    <p:extLst>
      <p:ext uri="{BB962C8B-B14F-4D97-AF65-F5344CB8AC3E}">
        <p14:creationId xmlns:p14="http://schemas.microsoft.com/office/powerpoint/2010/main" val="147425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Nearest Point of Clear Vision, cm</a:t>
            </a:r>
            <a:endParaRPr lang="en-US" dirty="0"/>
          </a:p>
        </p:txBody>
      </p:sp>
      <p:sp>
        <p:nvSpPr>
          <p:cNvPr id="6" name="Rectangle 5"/>
          <p:cNvSpPr/>
          <p:nvPr/>
        </p:nvSpPr>
        <p:spPr>
          <a:xfrm>
            <a:off x="850908" y="5552856"/>
            <a:ext cx="7442184" cy="646331"/>
          </a:xfrm>
          <a:prstGeom prst="rect">
            <a:avLst/>
          </a:prstGeom>
        </p:spPr>
        <p:txBody>
          <a:bodyPr wrap="square">
            <a:spAutoFit/>
          </a:bodyPr>
          <a:lstStyle/>
          <a:p>
            <a:r>
              <a:rPr lang="en-US" i="1" dirty="0"/>
              <a:t>Location of the nearest point of clear vision before and after laser stimulation </a:t>
            </a:r>
          </a:p>
        </p:txBody>
      </p:sp>
      <p:graphicFrame>
        <p:nvGraphicFramePr>
          <p:cNvPr id="3" name="Object 2"/>
          <p:cNvGraphicFramePr>
            <a:graphicFrameLocks noChangeAspect="1"/>
          </p:cNvGraphicFramePr>
          <p:nvPr>
            <p:extLst>
              <p:ext uri="{D42A27DB-BD31-4B8C-83A1-F6EECF244321}">
                <p14:modId xmlns:p14="http://schemas.microsoft.com/office/powerpoint/2010/main" val="1904141230"/>
              </p:ext>
            </p:extLst>
          </p:nvPr>
        </p:nvGraphicFramePr>
        <p:xfrm>
          <a:off x="457199" y="1566806"/>
          <a:ext cx="8576201" cy="3906729"/>
        </p:xfrm>
        <a:graphic>
          <a:graphicData uri="http://schemas.openxmlformats.org/presentationml/2006/ole">
            <mc:AlternateContent xmlns:mc="http://schemas.openxmlformats.org/markup-compatibility/2006">
              <mc:Choice xmlns:v="urn:schemas-microsoft-com:vml" Requires="v">
                <p:oleObj spid="_x0000_s3099" name="Document" r:id="rId5" imgW="5854700" imgH="2667000" progId="Word.Document.12">
                  <p:embed/>
                </p:oleObj>
              </mc:Choice>
              <mc:Fallback>
                <p:oleObj name="Document" r:id="rId5" imgW="5854700" imgH="2667000" progId="Word.Document.12">
                  <p:embed/>
                  <p:pic>
                    <p:nvPicPr>
                      <p:cNvPr id="0" name=""/>
                      <p:cNvPicPr/>
                      <p:nvPr/>
                    </p:nvPicPr>
                    <p:blipFill>
                      <a:blip r:embed="rId6"/>
                      <a:stretch>
                        <a:fillRect/>
                      </a:stretch>
                    </p:blipFill>
                    <p:spPr>
                      <a:xfrm>
                        <a:off x="457199" y="1566806"/>
                        <a:ext cx="8576201" cy="3906729"/>
                      </a:xfrm>
                      <a:prstGeom prst="rect">
                        <a:avLst/>
                      </a:prstGeom>
                    </p:spPr>
                  </p:pic>
                </p:oleObj>
              </mc:Fallback>
            </mc:AlternateContent>
          </a:graphicData>
        </a:graphic>
      </p:graphicFrame>
    </p:spTree>
    <p:extLst>
      <p:ext uri="{BB962C8B-B14F-4D97-AF65-F5344CB8AC3E}">
        <p14:creationId xmlns:p14="http://schemas.microsoft.com/office/powerpoint/2010/main" val="3832113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Rheographic Coefficient</a:t>
            </a:r>
            <a:endParaRPr lang="en-US" dirty="0"/>
          </a:p>
        </p:txBody>
      </p:sp>
      <p:sp>
        <p:nvSpPr>
          <p:cNvPr id="5" name="Rectangle 4"/>
          <p:cNvSpPr/>
          <p:nvPr/>
        </p:nvSpPr>
        <p:spPr>
          <a:xfrm>
            <a:off x="457199" y="3576680"/>
            <a:ext cx="8328531" cy="646331"/>
          </a:xfrm>
          <a:prstGeom prst="rect">
            <a:avLst/>
          </a:prstGeom>
        </p:spPr>
        <p:txBody>
          <a:bodyPr wrap="square">
            <a:spAutoFit/>
          </a:bodyPr>
          <a:lstStyle/>
          <a:p>
            <a:r>
              <a:rPr lang="en-US" i="1" dirty="0"/>
              <a:t>Rheographic coefficient in children with lower myopia before and after laser          stimulation</a:t>
            </a:r>
          </a:p>
        </p:txBody>
      </p:sp>
      <p:graphicFrame>
        <p:nvGraphicFramePr>
          <p:cNvPr id="3" name="Object 2"/>
          <p:cNvGraphicFramePr>
            <a:graphicFrameLocks noChangeAspect="1"/>
          </p:cNvGraphicFramePr>
          <p:nvPr>
            <p:extLst>
              <p:ext uri="{D42A27DB-BD31-4B8C-83A1-F6EECF244321}">
                <p14:modId xmlns:p14="http://schemas.microsoft.com/office/powerpoint/2010/main" val="1114956038"/>
              </p:ext>
            </p:extLst>
          </p:nvPr>
        </p:nvGraphicFramePr>
        <p:xfrm>
          <a:off x="288587" y="1733623"/>
          <a:ext cx="8541441" cy="1760167"/>
        </p:xfrm>
        <a:graphic>
          <a:graphicData uri="http://schemas.openxmlformats.org/presentationml/2006/ole">
            <mc:AlternateContent xmlns:mc="http://schemas.openxmlformats.org/markup-compatibility/2006">
              <mc:Choice xmlns:v="urn:schemas-microsoft-com:vml" Requires="v">
                <p:oleObj spid="_x0000_s4123" name="Document" r:id="rId5" imgW="5854700" imgH="1206500" progId="Word.Document.12">
                  <p:embed/>
                </p:oleObj>
              </mc:Choice>
              <mc:Fallback>
                <p:oleObj name="Document" r:id="rId5" imgW="5854700" imgH="1206500" progId="Word.Document.12">
                  <p:embed/>
                  <p:pic>
                    <p:nvPicPr>
                      <p:cNvPr id="0" name=""/>
                      <p:cNvPicPr/>
                      <p:nvPr/>
                    </p:nvPicPr>
                    <p:blipFill>
                      <a:blip r:embed="rId6"/>
                      <a:stretch>
                        <a:fillRect/>
                      </a:stretch>
                    </p:blipFill>
                    <p:spPr>
                      <a:xfrm>
                        <a:off x="288587" y="1733623"/>
                        <a:ext cx="8541441" cy="1760167"/>
                      </a:xfrm>
                      <a:prstGeom prst="rect">
                        <a:avLst/>
                      </a:prstGeom>
                    </p:spPr>
                  </p:pic>
                </p:oleObj>
              </mc:Fallback>
            </mc:AlternateContent>
          </a:graphicData>
        </a:graphic>
      </p:graphicFrame>
    </p:spTree>
    <p:extLst>
      <p:ext uri="{BB962C8B-B14F-4D97-AF65-F5344CB8AC3E}">
        <p14:creationId xmlns:p14="http://schemas.microsoft.com/office/powerpoint/2010/main" val="2896760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Dynamics of Relative Accommodation (RAR)</a:t>
            </a:r>
            <a:endParaRPr lang="en-US" dirty="0"/>
          </a:p>
        </p:txBody>
      </p:sp>
      <p:pic>
        <p:nvPicPr>
          <p:cNvPr id="9" name="Picture 8" descr="wavecongress char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 y="1816494"/>
            <a:ext cx="9036481" cy="3647754"/>
          </a:xfrm>
          <a:prstGeom prst="rect">
            <a:avLst/>
          </a:prstGeom>
        </p:spPr>
      </p:pic>
      <p:sp>
        <p:nvSpPr>
          <p:cNvPr id="10" name="Rectangle 9"/>
          <p:cNvSpPr/>
          <p:nvPr/>
        </p:nvSpPr>
        <p:spPr>
          <a:xfrm>
            <a:off x="457200" y="5596081"/>
            <a:ext cx="8229600" cy="646331"/>
          </a:xfrm>
          <a:prstGeom prst="rect">
            <a:avLst/>
          </a:prstGeom>
        </p:spPr>
        <p:txBody>
          <a:bodyPr wrap="square">
            <a:spAutoFit/>
          </a:bodyPr>
          <a:lstStyle/>
          <a:p>
            <a:r>
              <a:rPr lang="en-US" i="1" dirty="0"/>
              <a:t>Dynamics of relative accommodation reserve (RAR) in myopic children in different periods after laser stimulation</a:t>
            </a:r>
          </a:p>
        </p:txBody>
      </p:sp>
    </p:spTree>
    <p:extLst>
      <p:ext uri="{BB962C8B-B14F-4D97-AF65-F5344CB8AC3E}">
        <p14:creationId xmlns:p14="http://schemas.microsoft.com/office/powerpoint/2010/main" val="62262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Studies</a:t>
            </a:r>
            <a:endParaRPr lang="en-US" dirty="0"/>
          </a:p>
        </p:txBody>
      </p:sp>
      <p:graphicFrame>
        <p:nvGraphicFramePr>
          <p:cNvPr id="5" name="Object 4"/>
          <p:cNvGraphicFramePr>
            <a:graphicFrameLocks noChangeAspect="1"/>
          </p:cNvGraphicFramePr>
          <p:nvPr/>
        </p:nvGraphicFramePr>
        <p:xfrm>
          <a:off x="304800" y="1828800"/>
          <a:ext cx="8335963" cy="3551238"/>
        </p:xfrm>
        <a:graphic>
          <a:graphicData uri="http://schemas.openxmlformats.org/presentationml/2006/ole">
            <mc:AlternateContent xmlns:mc="http://schemas.openxmlformats.org/markup-compatibility/2006">
              <mc:Choice xmlns:v="urn:schemas-microsoft-com:vml" Requires="v">
                <p:oleObj spid="_x0000_s9241" name="Worksheet" r:id="rId3" imgW="5821680" imgH="2481072" progId="Excel.Sheet.8">
                  <p:embed/>
                </p:oleObj>
              </mc:Choice>
              <mc:Fallback>
                <p:oleObj name="Worksheet" r:id="rId3" imgW="5821680" imgH="248107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28800"/>
                        <a:ext cx="8335963" cy="35512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Text Box 5"/>
          <p:cNvSpPr txBox="1">
            <a:spLocks noChangeArrowheads="1"/>
          </p:cNvSpPr>
          <p:nvPr/>
        </p:nvSpPr>
        <p:spPr bwMode="auto">
          <a:xfrm>
            <a:off x="304800" y="5486400"/>
            <a:ext cx="8382000" cy="3693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dirty="0" smtClean="0"/>
              <a:t>In total fourteen </a:t>
            </a:r>
            <a:r>
              <a:rPr lang="en-US" dirty="0"/>
              <a:t>Studies over a fifteen year period!</a:t>
            </a:r>
          </a:p>
        </p:txBody>
      </p:sp>
    </p:spTree>
    <p:extLst>
      <p:ext uri="{BB962C8B-B14F-4D97-AF65-F5344CB8AC3E}">
        <p14:creationId xmlns:p14="http://schemas.microsoft.com/office/powerpoint/2010/main" val="3460147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Over Time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70719031"/>
              </p:ext>
            </p:extLst>
          </p:nvPr>
        </p:nvGraphicFramePr>
        <p:xfrm>
          <a:off x="946912" y="1568304"/>
          <a:ext cx="8197088" cy="4223715"/>
        </p:xfrm>
        <a:graphic>
          <a:graphicData uri="http://schemas.openxmlformats.org/presentationml/2006/ole">
            <mc:AlternateContent xmlns:mc="http://schemas.openxmlformats.org/markup-compatibility/2006">
              <mc:Choice xmlns:v="urn:schemas-microsoft-com:vml" Requires="v">
                <p:oleObj spid="_x0000_s6174" name="Chart" r:id="rId4" imgW="4699000" imgH="2019300" progId="MSGraph.Chart.8">
                  <p:embed/>
                </p:oleObj>
              </mc:Choice>
              <mc:Fallback>
                <p:oleObj name="Chart" r:id="rId4" imgW="4699000" imgH="2019300" progId="MSGraph.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12" y="1568304"/>
                        <a:ext cx="8197088" cy="4223715"/>
                      </a:xfrm>
                      <a:prstGeom prst="rect">
                        <a:avLst/>
                      </a:prstGeom>
                      <a:noFill/>
                      <a:ln>
                        <a:noFill/>
                      </a:ln>
                      <a:effectLst/>
                    </p:spPr>
                  </p:pic>
                </p:oleObj>
              </mc:Fallback>
            </mc:AlternateContent>
          </a:graphicData>
        </a:graphic>
      </p:graphicFrame>
      <p:sp>
        <p:nvSpPr>
          <p:cNvPr id="5" name="Text Box 3"/>
          <p:cNvSpPr txBox="1">
            <a:spLocks noChangeArrowheads="1"/>
          </p:cNvSpPr>
          <p:nvPr/>
        </p:nvSpPr>
        <p:spPr bwMode="auto">
          <a:xfrm>
            <a:off x="947458" y="2161679"/>
            <a:ext cx="6863880" cy="64428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333399"/>
                </a:solidFill>
                <a:effectLst/>
                <a:latin typeface="Arial" charset="0"/>
                <a:ea typeface="ＭＳ Ｐゴシック" charset="0"/>
              </a:rPr>
              <a:t>Dynamics of accommodation reserve change</a:t>
            </a:r>
            <a:endParaRPr kumimoji="0" lang="en-US" b="0" i="0" u="none" strike="noStrike" cap="none" normalizeH="0" baseline="0" dirty="0">
              <a:ln>
                <a:noFill/>
              </a:ln>
              <a:solidFill>
                <a:schemeClr val="tx1"/>
              </a:solidFill>
              <a:effectLst/>
              <a:latin typeface="Arial" charset="0"/>
              <a:ea typeface="ＭＳ Ｐゴシック" charset="0"/>
            </a:endParaRPr>
          </a:p>
        </p:txBody>
      </p:sp>
      <p:sp>
        <p:nvSpPr>
          <p:cNvPr id="3" name="TextBox 2"/>
          <p:cNvSpPr txBox="1"/>
          <p:nvPr/>
        </p:nvSpPr>
        <p:spPr>
          <a:xfrm>
            <a:off x="2448091" y="5806247"/>
            <a:ext cx="2157380" cy="369332"/>
          </a:xfrm>
          <a:prstGeom prst="rect">
            <a:avLst/>
          </a:prstGeom>
          <a:noFill/>
        </p:spPr>
        <p:txBody>
          <a:bodyPr wrap="square" rtlCol="0">
            <a:spAutoFit/>
          </a:bodyPr>
          <a:lstStyle/>
          <a:p>
            <a:pPr algn="ctr"/>
            <a:r>
              <a:rPr lang="en-US" dirty="0" smtClean="0"/>
              <a:t>Months</a:t>
            </a:r>
            <a:endParaRPr lang="en-US" dirty="0"/>
          </a:p>
        </p:txBody>
      </p:sp>
      <p:sp>
        <p:nvSpPr>
          <p:cNvPr id="7" name="TextBox 6"/>
          <p:cNvSpPr txBox="1"/>
          <p:nvPr/>
        </p:nvSpPr>
        <p:spPr>
          <a:xfrm>
            <a:off x="163989" y="4129792"/>
            <a:ext cx="928785" cy="369332"/>
          </a:xfrm>
          <a:prstGeom prst="rect">
            <a:avLst/>
          </a:prstGeom>
          <a:noFill/>
        </p:spPr>
        <p:txBody>
          <a:bodyPr wrap="none" rtlCol="0">
            <a:spAutoFit/>
          </a:bodyPr>
          <a:lstStyle/>
          <a:p>
            <a:r>
              <a:rPr lang="en-US" dirty="0" smtClean="0"/>
              <a:t>Diopter</a:t>
            </a:r>
            <a:endParaRPr lang="en-US" dirty="0"/>
          </a:p>
        </p:txBody>
      </p:sp>
    </p:spTree>
    <p:extLst>
      <p:ext uri="{BB962C8B-B14F-4D97-AF65-F5344CB8AC3E}">
        <p14:creationId xmlns:p14="http://schemas.microsoft.com/office/powerpoint/2010/main" val="618918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Year Refraction Changes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15893911"/>
              </p:ext>
            </p:extLst>
          </p:nvPr>
        </p:nvGraphicFramePr>
        <p:xfrm>
          <a:off x="1408046" y="1635374"/>
          <a:ext cx="7614132" cy="4715936"/>
        </p:xfrm>
        <a:graphic>
          <a:graphicData uri="http://schemas.openxmlformats.org/presentationml/2006/ole">
            <mc:AlternateContent xmlns:mc="http://schemas.openxmlformats.org/markup-compatibility/2006">
              <mc:Choice xmlns:v="urn:schemas-microsoft-com:vml" Requires="v">
                <p:oleObj spid="_x0000_s7194" name="Document" r:id="rId5" imgW="5715000" imgH="3200400" progId="Word.Document.12">
                  <p:embed/>
                </p:oleObj>
              </mc:Choice>
              <mc:Fallback>
                <p:oleObj name="Document" r:id="rId5" imgW="5715000" imgH="3200400" progId="Word.Document.12">
                  <p:embed/>
                  <p:pic>
                    <p:nvPicPr>
                      <p:cNvPr id="0" name=""/>
                      <p:cNvPicPr/>
                      <p:nvPr/>
                    </p:nvPicPr>
                    <p:blipFill>
                      <a:blip r:embed="rId6"/>
                      <a:stretch>
                        <a:fillRect/>
                      </a:stretch>
                    </p:blipFill>
                    <p:spPr>
                      <a:xfrm>
                        <a:off x="1408046" y="1635374"/>
                        <a:ext cx="7614132" cy="4715936"/>
                      </a:xfrm>
                      <a:prstGeom prst="rect">
                        <a:avLst/>
                      </a:prstGeom>
                    </p:spPr>
                  </p:pic>
                </p:oleObj>
              </mc:Fallback>
            </mc:AlternateContent>
          </a:graphicData>
        </a:graphic>
      </p:graphicFrame>
      <p:sp>
        <p:nvSpPr>
          <p:cNvPr id="3" name="TextBox 2"/>
          <p:cNvSpPr txBox="1"/>
          <p:nvPr/>
        </p:nvSpPr>
        <p:spPr>
          <a:xfrm>
            <a:off x="2525029" y="6099282"/>
            <a:ext cx="2096807" cy="369332"/>
          </a:xfrm>
          <a:prstGeom prst="rect">
            <a:avLst/>
          </a:prstGeom>
          <a:noFill/>
        </p:spPr>
        <p:txBody>
          <a:bodyPr wrap="square" rtlCol="0">
            <a:spAutoFit/>
          </a:bodyPr>
          <a:lstStyle/>
          <a:p>
            <a:pPr algn="ctr"/>
            <a:r>
              <a:rPr lang="en-US" dirty="0" smtClean="0"/>
              <a:t>Years</a:t>
            </a:r>
            <a:endParaRPr lang="en-US" dirty="0"/>
          </a:p>
        </p:txBody>
      </p:sp>
      <p:sp>
        <p:nvSpPr>
          <p:cNvPr id="5" name="TextBox 4"/>
          <p:cNvSpPr txBox="1"/>
          <p:nvPr/>
        </p:nvSpPr>
        <p:spPr>
          <a:xfrm>
            <a:off x="335348" y="3544377"/>
            <a:ext cx="1044201" cy="369332"/>
          </a:xfrm>
          <a:prstGeom prst="rect">
            <a:avLst/>
          </a:prstGeom>
          <a:noFill/>
        </p:spPr>
        <p:txBody>
          <a:bodyPr wrap="none" rtlCol="0">
            <a:spAutoFit/>
          </a:bodyPr>
          <a:lstStyle/>
          <a:p>
            <a:r>
              <a:rPr lang="en-US" dirty="0" smtClean="0"/>
              <a:t>Diopters</a:t>
            </a:r>
            <a:endParaRPr lang="en-US" dirty="0"/>
          </a:p>
        </p:txBody>
      </p:sp>
    </p:spTree>
    <p:extLst>
      <p:ext uri="{BB962C8B-B14F-4D97-AF65-F5344CB8AC3E}">
        <p14:creationId xmlns:p14="http://schemas.microsoft.com/office/powerpoint/2010/main" val="4008724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Studies in Presbyopia (USA)</a:t>
            </a:r>
            <a:endParaRPr lang="en-US" dirty="0"/>
          </a:p>
        </p:txBody>
      </p:sp>
      <p:sp>
        <p:nvSpPr>
          <p:cNvPr id="3" name="Content Placeholder 2"/>
          <p:cNvSpPr>
            <a:spLocks noGrp="1"/>
          </p:cNvSpPr>
          <p:nvPr>
            <p:ph idx="1"/>
          </p:nvPr>
        </p:nvSpPr>
        <p:spPr/>
        <p:txBody>
          <a:bodyPr/>
          <a:lstStyle/>
          <a:p>
            <a:r>
              <a:rPr lang="en-US" dirty="0" smtClean="0"/>
              <a:t>Zelman Study, Ophthalmologist in West Chester, NY </a:t>
            </a:r>
            <a:r>
              <a:rPr lang="en-US" altLang="en-US" dirty="0" smtClean="0">
                <a:solidFill>
                  <a:srgbClr val="00004C"/>
                </a:solidFill>
              </a:rPr>
              <a:t>- 2007 </a:t>
            </a:r>
            <a:r>
              <a:rPr lang="en-US" altLang="en-US" dirty="0">
                <a:solidFill>
                  <a:srgbClr val="00004C"/>
                </a:solidFill>
              </a:rPr>
              <a:t>- 12 patient </a:t>
            </a:r>
            <a:r>
              <a:rPr lang="en-US" altLang="en-US" dirty="0" smtClean="0">
                <a:solidFill>
                  <a:srgbClr val="00004C"/>
                </a:solidFill>
              </a:rPr>
              <a:t>study</a:t>
            </a:r>
            <a:endParaRPr lang="en-US" dirty="0" smtClean="0"/>
          </a:p>
          <a:p>
            <a:r>
              <a:rPr lang="en-US" altLang="en-US" dirty="0">
                <a:solidFill>
                  <a:srgbClr val="00004C"/>
                </a:solidFill>
              </a:rPr>
              <a:t>Results</a:t>
            </a:r>
          </a:p>
          <a:p>
            <a:pPr lvl="1"/>
            <a:r>
              <a:rPr lang="en-US" altLang="en-US" dirty="0">
                <a:solidFill>
                  <a:srgbClr val="00004C"/>
                </a:solidFill>
              </a:rPr>
              <a:t>100% of emmetropes with an initial ADD between 2D-3D eliminated their reading glasses</a:t>
            </a:r>
          </a:p>
          <a:p>
            <a:pPr lvl="1"/>
            <a:r>
              <a:rPr lang="en-US" altLang="en-US" dirty="0">
                <a:solidFill>
                  <a:srgbClr val="00004C"/>
                </a:solidFill>
              </a:rPr>
              <a:t>75% of patients with &lt; 2D ADD whether emmetropes or not eliminated </a:t>
            </a:r>
            <a:r>
              <a:rPr lang="en-US" altLang="en-US" dirty="0" smtClean="0">
                <a:solidFill>
                  <a:srgbClr val="00004C"/>
                </a:solidFill>
              </a:rPr>
              <a:t>their readers</a:t>
            </a:r>
            <a:endParaRPr lang="en-US" altLang="en-US" dirty="0">
              <a:solidFill>
                <a:srgbClr val="00004C"/>
              </a:solidFill>
            </a:endParaRPr>
          </a:p>
          <a:p>
            <a:pPr lvl="1"/>
            <a:r>
              <a:rPr lang="en-US" altLang="en-US" dirty="0">
                <a:solidFill>
                  <a:srgbClr val="00004C"/>
                </a:solidFill>
              </a:rPr>
              <a:t>Remaining patients had reduced need for readers</a:t>
            </a:r>
          </a:p>
          <a:p>
            <a:pPr lvl="1"/>
            <a:r>
              <a:rPr lang="en-US" altLang="en-US" dirty="0">
                <a:solidFill>
                  <a:srgbClr val="00004C"/>
                </a:solidFill>
              </a:rPr>
              <a:t>Subjectively 72% of the patients were either very satisfied or satisfied with their result</a:t>
            </a:r>
          </a:p>
          <a:p>
            <a:endParaRPr lang="en-US" dirty="0" smtClean="0"/>
          </a:p>
          <a:p>
            <a:endParaRPr lang="en-US" dirty="0"/>
          </a:p>
        </p:txBody>
      </p:sp>
    </p:spTree>
    <p:extLst>
      <p:ext uri="{BB962C8B-B14F-4D97-AF65-F5344CB8AC3E}">
        <p14:creationId xmlns:p14="http://schemas.microsoft.com/office/powerpoint/2010/main" val="1950932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r>
              <a:rPr lang="en-US" dirty="0"/>
              <a:t>Studies in Presbyopia (USA)</a:t>
            </a:r>
          </a:p>
        </p:txBody>
      </p:sp>
      <p:sp>
        <p:nvSpPr>
          <p:cNvPr id="4" name="Rectangle 3"/>
          <p:cNvSpPr/>
          <p:nvPr/>
        </p:nvSpPr>
        <p:spPr>
          <a:xfrm>
            <a:off x="457200" y="1552392"/>
            <a:ext cx="8347176" cy="5093702"/>
          </a:xfrm>
          <a:prstGeom prst="rect">
            <a:avLst/>
          </a:prstGeom>
        </p:spPr>
        <p:txBody>
          <a:bodyPr wrap="square">
            <a:spAutoFit/>
          </a:bodyPr>
          <a:lstStyle/>
          <a:p>
            <a:pPr>
              <a:lnSpc>
                <a:spcPct val="110000"/>
              </a:lnSpc>
            </a:pPr>
            <a:r>
              <a:rPr lang="en-US" altLang="en-US" sz="2400" dirty="0" smtClean="0">
                <a:solidFill>
                  <a:srgbClr val="00004C"/>
                </a:solidFill>
              </a:rPr>
              <a:t>Kassalow: Optometrist in New York, NY -2008 - 12 </a:t>
            </a:r>
            <a:r>
              <a:rPr lang="en-US" altLang="en-US" sz="2400" dirty="0">
                <a:solidFill>
                  <a:srgbClr val="00004C"/>
                </a:solidFill>
              </a:rPr>
              <a:t>patient </a:t>
            </a:r>
            <a:r>
              <a:rPr lang="en-US" altLang="en-US" sz="2400" dirty="0" smtClean="0">
                <a:solidFill>
                  <a:srgbClr val="00004C"/>
                </a:solidFill>
              </a:rPr>
              <a:t>IRB approved </a:t>
            </a:r>
            <a:r>
              <a:rPr lang="en-US" altLang="en-US" sz="2400" dirty="0">
                <a:solidFill>
                  <a:srgbClr val="00004C"/>
                </a:solidFill>
              </a:rPr>
              <a:t>study</a:t>
            </a:r>
          </a:p>
          <a:p>
            <a:pPr>
              <a:lnSpc>
                <a:spcPct val="110000"/>
              </a:lnSpc>
            </a:pPr>
            <a:endParaRPr lang="en-US" altLang="en-US" sz="1200" dirty="0">
              <a:solidFill>
                <a:srgbClr val="00004C"/>
              </a:solidFill>
            </a:endParaRPr>
          </a:p>
          <a:p>
            <a:pPr lvl="1"/>
            <a:r>
              <a:rPr lang="en-US" altLang="en-US" sz="2000" dirty="0">
                <a:solidFill>
                  <a:srgbClr val="00004C"/>
                </a:solidFill>
              </a:rPr>
              <a:t>3 treatments of 9 minutes versus recommended protocol of 6 treatments at 9 minutes</a:t>
            </a:r>
          </a:p>
          <a:p>
            <a:pPr lvl="1"/>
            <a:r>
              <a:rPr lang="en-US" altLang="en-US" sz="2000" dirty="0">
                <a:solidFill>
                  <a:srgbClr val="00004C"/>
                </a:solidFill>
              </a:rPr>
              <a:t>Tear test and IOP measured after each treatment</a:t>
            </a:r>
          </a:p>
          <a:p>
            <a:pPr lvl="1"/>
            <a:r>
              <a:rPr lang="en-US" altLang="en-US" sz="2000" dirty="0">
                <a:solidFill>
                  <a:srgbClr val="00004C"/>
                </a:solidFill>
              </a:rPr>
              <a:t>No adverse reactions or events</a:t>
            </a:r>
          </a:p>
          <a:p>
            <a:pPr lvl="1"/>
            <a:endParaRPr lang="en-US" altLang="en-US" sz="1500" dirty="0">
              <a:solidFill>
                <a:srgbClr val="00004C"/>
              </a:solidFill>
            </a:endParaRPr>
          </a:p>
          <a:p>
            <a:pPr lvl="1">
              <a:buFont typeface="Arial" panose="020B0604020202020204" pitchFamily="34" charset="0"/>
              <a:buChar char="•"/>
            </a:pPr>
            <a:r>
              <a:rPr lang="en-US" altLang="en-US" sz="2400" dirty="0">
                <a:solidFill>
                  <a:srgbClr val="00004C"/>
                </a:solidFill>
              </a:rPr>
              <a:t>Results</a:t>
            </a:r>
          </a:p>
          <a:p>
            <a:pPr lvl="1"/>
            <a:r>
              <a:rPr lang="en-US" altLang="en-US" sz="2000" dirty="0">
                <a:solidFill>
                  <a:srgbClr val="00004C"/>
                </a:solidFill>
              </a:rPr>
              <a:t>67% Positive change after only three 9 minute treatments</a:t>
            </a:r>
          </a:p>
          <a:p>
            <a:pPr lvl="1"/>
            <a:r>
              <a:rPr lang="en-US" altLang="en-US" sz="2000" dirty="0">
                <a:solidFill>
                  <a:srgbClr val="00004C"/>
                </a:solidFill>
              </a:rPr>
              <a:t>6 patients .5 diopters or more change</a:t>
            </a:r>
          </a:p>
          <a:p>
            <a:pPr lvl="1"/>
            <a:r>
              <a:rPr lang="en-US" altLang="en-US" sz="2000" dirty="0">
                <a:solidFill>
                  <a:srgbClr val="00004C"/>
                </a:solidFill>
              </a:rPr>
              <a:t>3 patients 1.25 or more</a:t>
            </a:r>
          </a:p>
          <a:p>
            <a:pPr lvl="1"/>
            <a:r>
              <a:rPr lang="en-US" altLang="en-US" sz="2000" dirty="0">
                <a:solidFill>
                  <a:srgbClr val="00004C"/>
                </a:solidFill>
              </a:rPr>
              <a:t>1 patient 1.75 </a:t>
            </a:r>
            <a:r>
              <a:rPr lang="en-US" altLang="en-US" sz="2000" dirty="0" smtClean="0">
                <a:solidFill>
                  <a:srgbClr val="00004C"/>
                </a:solidFill>
              </a:rPr>
              <a:t>change</a:t>
            </a:r>
          </a:p>
          <a:p>
            <a:pPr lvl="1"/>
            <a:r>
              <a:rPr lang="en-US" altLang="en-US" sz="2000" dirty="0" smtClean="0">
                <a:solidFill>
                  <a:srgbClr val="00004C"/>
                </a:solidFill>
              </a:rPr>
              <a:t>3 Patients eliminated readers</a:t>
            </a:r>
          </a:p>
          <a:p>
            <a:pPr lvl="1"/>
            <a:r>
              <a:rPr lang="en-US" altLang="en-US" sz="2000" dirty="0" smtClean="0">
                <a:solidFill>
                  <a:srgbClr val="00004C"/>
                </a:solidFill>
              </a:rPr>
              <a:t>5 reduced the dependence to 75%</a:t>
            </a:r>
          </a:p>
          <a:p>
            <a:pPr lvl="1"/>
            <a:r>
              <a:rPr lang="en-US" altLang="en-US" sz="2000" dirty="0" smtClean="0">
                <a:solidFill>
                  <a:srgbClr val="00004C"/>
                </a:solidFill>
              </a:rPr>
              <a:t>4 reduced some dependency by 25%</a:t>
            </a:r>
            <a:endParaRPr lang="en-US" altLang="en-US" sz="2000" dirty="0">
              <a:solidFill>
                <a:srgbClr val="00004C"/>
              </a:solidFill>
            </a:endParaRPr>
          </a:p>
        </p:txBody>
      </p:sp>
    </p:spTree>
    <p:extLst>
      <p:ext uri="{BB962C8B-B14F-4D97-AF65-F5344CB8AC3E}">
        <p14:creationId xmlns:p14="http://schemas.microsoft.com/office/powerpoint/2010/main" val="1283829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Oculatek, Inc.</a:t>
            </a:r>
            <a:endParaRPr lang="en-US" dirty="0"/>
          </a:p>
        </p:txBody>
      </p:sp>
      <p:sp>
        <p:nvSpPr>
          <p:cNvPr id="3" name="Content Placeholder 2"/>
          <p:cNvSpPr>
            <a:spLocks noGrp="1"/>
          </p:cNvSpPr>
          <p:nvPr>
            <p:ph idx="1"/>
          </p:nvPr>
        </p:nvSpPr>
        <p:spPr/>
        <p:txBody>
          <a:bodyPr/>
          <a:lstStyle/>
          <a:p>
            <a:r>
              <a:rPr lang="en-US" dirty="0" smtClean="0"/>
              <a:t>Oculatek, Inc. </a:t>
            </a:r>
            <a:r>
              <a:rPr lang="en-US" dirty="0"/>
              <a:t>based in Cleveland, </a:t>
            </a:r>
            <a:r>
              <a:rPr lang="en-US" dirty="0" smtClean="0"/>
              <a:t>OH, is a privately held corporation formed to adapt a novel, therapeutic, non-surgical ophthalmic technology utilizing low intensity light to treat vision disorders, such as progressive myopia and presbyopia.</a:t>
            </a:r>
          </a:p>
          <a:p>
            <a:r>
              <a:rPr lang="en-US" dirty="0" smtClean="0"/>
              <a:t>Oculatek has the world wide patent rights to the technology used in the device.</a:t>
            </a:r>
            <a:endParaRPr lang="en-US" dirty="0"/>
          </a:p>
        </p:txBody>
      </p:sp>
    </p:spTree>
    <p:extLst>
      <p:ext uri="{BB962C8B-B14F-4D97-AF65-F5344CB8AC3E}">
        <p14:creationId xmlns:p14="http://schemas.microsoft.com/office/powerpoint/2010/main" val="2417647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Future of Trans-scleral Laser Therapy</a:t>
            </a:r>
            <a:endParaRPr lang="en-US" dirty="0"/>
          </a:p>
        </p:txBody>
      </p:sp>
      <p:sp>
        <p:nvSpPr>
          <p:cNvPr id="3" name="Content Placeholder 2"/>
          <p:cNvSpPr>
            <a:spLocks noGrp="1"/>
          </p:cNvSpPr>
          <p:nvPr>
            <p:ph idx="1"/>
          </p:nvPr>
        </p:nvSpPr>
        <p:spPr>
          <a:xfrm>
            <a:off x="457200" y="1600200"/>
            <a:ext cx="8229600" cy="2726893"/>
          </a:xfrm>
        </p:spPr>
        <p:txBody>
          <a:bodyPr/>
          <a:lstStyle/>
          <a:p>
            <a:r>
              <a:rPr lang="en-US" dirty="0" smtClean="0"/>
              <a:t>Device is not FDA cleared at this time</a:t>
            </a:r>
          </a:p>
          <a:p>
            <a:r>
              <a:rPr lang="en-US" dirty="0" smtClean="0"/>
              <a:t>Larger clinical trial needed for FDA clearance</a:t>
            </a:r>
          </a:p>
          <a:p>
            <a:r>
              <a:rPr lang="en-US" dirty="0" smtClean="0"/>
              <a:t>Regulatory expectation is a Denovo 510(k)</a:t>
            </a:r>
          </a:p>
          <a:p>
            <a:r>
              <a:rPr lang="en-US" dirty="0" smtClean="0"/>
              <a:t>Technology is sold today in Eastern Europe</a:t>
            </a:r>
          </a:p>
          <a:p>
            <a:r>
              <a:rPr lang="en-US" dirty="0" smtClean="0"/>
              <a:t>Therapeutic device is a different approach here in the USA</a:t>
            </a:r>
            <a:endParaRPr lang="en-US"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44604" y="5440038"/>
            <a:ext cx="1215663" cy="924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46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Trans-scleral Laser Therapy</a:t>
            </a:r>
            <a:endParaRPr lang="en-US" dirty="0"/>
          </a:p>
        </p:txBody>
      </p:sp>
      <p:sp>
        <p:nvSpPr>
          <p:cNvPr id="3" name="Content Placeholder 2"/>
          <p:cNvSpPr>
            <a:spLocks noGrp="1"/>
          </p:cNvSpPr>
          <p:nvPr>
            <p:ph idx="1"/>
          </p:nvPr>
        </p:nvSpPr>
        <p:spPr/>
        <p:txBody>
          <a:bodyPr/>
          <a:lstStyle/>
          <a:p>
            <a:r>
              <a:rPr lang="en-US" dirty="0" smtClean="0"/>
              <a:t>Trans-scleral laser therapy is a technique to eliminate the accommodation derangement and normalize ciliary muscle function.</a:t>
            </a:r>
          </a:p>
          <a:p>
            <a:r>
              <a:rPr lang="en-US" dirty="0" smtClean="0"/>
              <a:t>The effect of infrared low energy laser radiation on the ciliary muscle has been demonstrated to increase metabolism in the cells of the ciliary body and to improve ocular hemodynamics.</a:t>
            </a:r>
            <a:endParaRPr lang="en-US" dirty="0"/>
          </a:p>
        </p:txBody>
      </p:sp>
    </p:spTree>
    <p:extLst>
      <p:ext uri="{BB962C8B-B14F-4D97-AF65-F5344CB8AC3E}">
        <p14:creationId xmlns:p14="http://schemas.microsoft.com/office/powerpoint/2010/main" val="4110219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Technology</a:t>
            </a:r>
            <a:endParaRPr lang="en-US" dirty="0"/>
          </a:p>
        </p:txBody>
      </p:sp>
      <p:sp>
        <p:nvSpPr>
          <p:cNvPr id="3" name="Content Placeholder 2"/>
          <p:cNvSpPr>
            <a:spLocks noGrp="1"/>
          </p:cNvSpPr>
          <p:nvPr>
            <p:ph idx="1"/>
          </p:nvPr>
        </p:nvSpPr>
        <p:spPr/>
        <p:txBody>
          <a:bodyPr/>
          <a:lstStyle/>
          <a:p>
            <a:r>
              <a:rPr lang="en-US" dirty="0" smtClean="0"/>
              <a:t>In 1991-1994, specialists of the Helmholtz Moscow Research Institute of Eye Diseases, in cooperation with experts at MACDEL company in Moscow, developed and performed experimental and clinical testing of the curing method for eye accommodation disorders for myopia and visual fatigue. This method provided trans-scleral contact free influence on the ciliary muscle using infrared laser radiation with the wavelength of 1300nm.</a:t>
            </a:r>
          </a:p>
          <a:p>
            <a:endParaRPr lang="en-US" dirty="0"/>
          </a:p>
          <a:p>
            <a:pPr marL="0" indent="0">
              <a:buNone/>
            </a:pPr>
            <a:r>
              <a:rPr lang="en-US" dirty="0" smtClean="0"/>
              <a:t> </a:t>
            </a:r>
            <a:r>
              <a:rPr lang="en-US" sz="2000" i="1" dirty="0"/>
              <a:t>(E.B. Anikina, E.I. Shapiro, and 6, G.L. Gubkina, 1994; E.S. Avetisov et al., 1997) </a:t>
            </a:r>
          </a:p>
        </p:txBody>
      </p:sp>
    </p:spTree>
    <p:extLst>
      <p:ext uri="{BB962C8B-B14F-4D97-AF65-F5344CB8AC3E}">
        <p14:creationId xmlns:p14="http://schemas.microsoft.com/office/powerpoint/2010/main" val="812023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457200" y="1600200"/>
            <a:ext cx="3913243" cy="4876800"/>
          </a:xfrm>
        </p:spPr>
        <p:txBody>
          <a:bodyPr>
            <a:normAutofit fontScale="92500" lnSpcReduction="10000"/>
          </a:bodyPr>
          <a:lstStyle/>
          <a:p>
            <a:r>
              <a:rPr lang="en-US" dirty="0"/>
              <a:t>Directs low energy infrared light at ciliary muscle</a:t>
            </a:r>
          </a:p>
          <a:p>
            <a:r>
              <a:rPr lang="en-US" dirty="0"/>
              <a:t>Wavelength selected to optimize photo-biological effect</a:t>
            </a:r>
          </a:p>
          <a:p>
            <a:r>
              <a:rPr lang="en-US" dirty="0"/>
              <a:t>Stimulates mitochondrial function, increases blood flow, and ciliary muscle strength and mobility</a:t>
            </a:r>
          </a:p>
          <a:p>
            <a:r>
              <a:rPr lang="en-US" dirty="0"/>
              <a:t>Improves lens movement and accommodation reserve</a:t>
            </a:r>
          </a:p>
          <a:p>
            <a:r>
              <a:rPr lang="en-US" dirty="0"/>
              <a:t>Improvement seen after three treatments of 9 minutes each</a:t>
            </a:r>
          </a:p>
          <a:p>
            <a:endParaRPr lang="en-US" dirty="0"/>
          </a:p>
        </p:txBody>
      </p:sp>
      <p:grpSp>
        <p:nvGrpSpPr>
          <p:cNvPr id="4" name="Group 11"/>
          <p:cNvGrpSpPr>
            <a:grpSpLocks/>
          </p:cNvGrpSpPr>
          <p:nvPr/>
        </p:nvGrpSpPr>
        <p:grpSpPr bwMode="auto">
          <a:xfrm>
            <a:off x="4267446" y="2175341"/>
            <a:ext cx="4708632" cy="3657600"/>
            <a:chOff x="4683125" y="1970088"/>
            <a:chExt cx="5414963" cy="4060825"/>
          </a:xfrm>
        </p:grpSpPr>
        <p:pic>
          <p:nvPicPr>
            <p:cNvPr id="5" name="Picture 15" descr="eye-diagram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3125" y="4032987"/>
              <a:ext cx="5414963" cy="1997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val 16"/>
            <p:cNvSpPr>
              <a:spLocks noChangeAspect="1" noChangeArrowheads="1"/>
            </p:cNvSpPr>
            <p:nvPr/>
          </p:nvSpPr>
          <p:spPr bwMode="auto">
            <a:xfrm>
              <a:off x="7397750" y="1970088"/>
              <a:ext cx="746125" cy="261937"/>
            </a:xfrm>
            <a:prstGeom prst="ellipse">
              <a:avLst/>
            </a:prstGeom>
            <a:solidFill>
              <a:schemeClr val="accent1"/>
            </a:solidFill>
            <a:ln w="127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0" hangingPunct="0">
                <a:spcBef>
                  <a:spcPct val="50000"/>
                </a:spcBef>
                <a:defRPr/>
              </a:pPr>
              <a:endParaRPr lang="en-US" dirty="0">
                <a:latin typeface="Arial" charset="0"/>
                <a:ea typeface="ＭＳ Ｐゴシック" charset="0"/>
                <a:cs typeface="ＭＳ Ｐゴシック" charset="0"/>
              </a:endParaRPr>
            </a:p>
          </p:txBody>
        </p:sp>
        <p:sp>
          <p:nvSpPr>
            <p:cNvPr id="7" name="AutoShape 17"/>
            <p:cNvSpPr>
              <a:spLocks noChangeAspect="1" noChangeArrowheads="1"/>
            </p:cNvSpPr>
            <p:nvPr/>
          </p:nvSpPr>
          <p:spPr bwMode="auto">
            <a:xfrm rot="431260">
              <a:off x="7156450" y="2011363"/>
              <a:ext cx="338138" cy="3187700"/>
            </a:xfrm>
            <a:prstGeom prst="triangle">
              <a:avLst>
                <a:gd name="adj" fmla="val 100000"/>
              </a:avLst>
            </a:prstGeom>
            <a:solidFill>
              <a:srgbClr val="FFFF66">
                <a:alpha val="50195"/>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0" hangingPunct="0">
                <a:spcBef>
                  <a:spcPct val="50000"/>
                </a:spcBef>
                <a:defRPr/>
              </a:pPr>
              <a:endParaRPr lang="en-US" dirty="0">
                <a:latin typeface="Arial" charset="0"/>
                <a:ea typeface="ＭＳ Ｐゴシック" charset="0"/>
                <a:cs typeface="ＭＳ Ｐゴシック" charset="0"/>
              </a:endParaRPr>
            </a:p>
          </p:txBody>
        </p:sp>
        <p:sp>
          <p:nvSpPr>
            <p:cNvPr id="8" name="AutoShape 18"/>
            <p:cNvSpPr>
              <a:spLocks noChangeAspect="1" noChangeArrowheads="1"/>
            </p:cNvSpPr>
            <p:nvPr/>
          </p:nvSpPr>
          <p:spPr bwMode="auto">
            <a:xfrm rot="21168740" flipH="1">
              <a:off x="8043863" y="2011363"/>
              <a:ext cx="338137" cy="3197225"/>
            </a:xfrm>
            <a:prstGeom prst="triangle">
              <a:avLst>
                <a:gd name="adj" fmla="val 100000"/>
              </a:avLst>
            </a:prstGeom>
            <a:solidFill>
              <a:srgbClr val="FFFF66">
                <a:alpha val="50195"/>
              </a:srgb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ctr" eaLnBrk="0" hangingPunct="0">
                <a:spcBef>
                  <a:spcPct val="50000"/>
                </a:spcBef>
                <a:defRPr/>
              </a:pPr>
              <a:endParaRPr lang="en-US" dirty="0">
                <a:latin typeface="Arial" charset="0"/>
                <a:ea typeface="ＭＳ Ｐゴシック" charset="0"/>
                <a:cs typeface="ＭＳ Ｐゴシック" charset="0"/>
              </a:endParaRPr>
            </a:p>
          </p:txBody>
        </p:sp>
      </p:grpSp>
      <p:sp>
        <p:nvSpPr>
          <p:cNvPr id="9" name="TextBox 8"/>
          <p:cNvSpPr txBox="1"/>
          <p:nvPr/>
        </p:nvSpPr>
        <p:spPr>
          <a:xfrm>
            <a:off x="5268026" y="1794261"/>
            <a:ext cx="3396866" cy="369332"/>
          </a:xfrm>
          <a:prstGeom prst="rect">
            <a:avLst/>
          </a:prstGeom>
          <a:noFill/>
        </p:spPr>
        <p:txBody>
          <a:bodyPr wrap="square" rtlCol="0">
            <a:spAutoFit/>
          </a:bodyPr>
          <a:lstStyle/>
          <a:p>
            <a:pPr algn="ctr"/>
            <a:r>
              <a:rPr lang="en-US" dirty="0" smtClean="0"/>
              <a:t>Oculatek Device</a:t>
            </a:r>
            <a:endParaRPr lang="en-US" dirty="0"/>
          </a:p>
        </p:txBody>
      </p:sp>
    </p:spTree>
    <p:extLst>
      <p:ext uri="{BB962C8B-B14F-4D97-AF65-F5344CB8AC3E}">
        <p14:creationId xmlns:p14="http://schemas.microsoft.com/office/powerpoint/2010/main" val="1012967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 Tissue Study (experimental)</a:t>
            </a:r>
            <a:endParaRPr lang="en-US" dirty="0"/>
          </a:p>
        </p:txBody>
      </p:sp>
      <p:sp>
        <p:nvSpPr>
          <p:cNvPr id="3" name="Content Placeholder 2"/>
          <p:cNvSpPr>
            <a:spLocks noGrp="1"/>
          </p:cNvSpPr>
          <p:nvPr>
            <p:ph idx="1"/>
          </p:nvPr>
        </p:nvSpPr>
        <p:spPr/>
        <p:txBody>
          <a:bodyPr/>
          <a:lstStyle/>
          <a:p>
            <a:r>
              <a:rPr lang="en-US" dirty="0" smtClean="0"/>
              <a:t>Laser beam targeted through sclera at prelimbic areas of ciliary body projection in </a:t>
            </a:r>
            <a:r>
              <a:rPr lang="en-US" dirty="0"/>
              <a:t>3 and 9 hour </a:t>
            </a:r>
            <a:r>
              <a:rPr lang="en-US" dirty="0" smtClean="0"/>
              <a:t>zones of rabbit eyes. Irradiation by 0.2 J/cm</a:t>
            </a:r>
            <a:r>
              <a:rPr lang="en-US" baseline="30000" dirty="0" smtClean="0"/>
              <a:t>2</a:t>
            </a:r>
            <a:r>
              <a:rPr lang="en-US" dirty="0" smtClean="0"/>
              <a:t> (low radiation) and 2 J/cm</a:t>
            </a:r>
            <a:r>
              <a:rPr lang="en-US" baseline="30000" dirty="0" smtClean="0"/>
              <a:t>2</a:t>
            </a:r>
            <a:r>
              <a:rPr lang="en-US" dirty="0" smtClean="0"/>
              <a:t> (high radiation) for three minutes over ten sessions.</a:t>
            </a:r>
            <a:endParaRPr lang="en-US" baseline="30000" dirty="0" smtClean="0"/>
          </a:p>
          <a:p>
            <a:r>
              <a:rPr lang="en-US" dirty="0" smtClean="0"/>
              <a:t>After irradiation 7 and 30 days, respectively, 22 Chinchilla rabbit eyes were enucleated and morphological study was performed. Six non-irradiated eyes were taken for control. </a:t>
            </a:r>
          </a:p>
        </p:txBody>
      </p:sp>
    </p:spTree>
    <p:extLst>
      <p:ext uri="{BB962C8B-B14F-4D97-AF65-F5344CB8AC3E}">
        <p14:creationId xmlns:p14="http://schemas.microsoft.com/office/powerpoint/2010/main" val="3819850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Tissue Study </a:t>
            </a:r>
            <a:r>
              <a:rPr lang="en-US" dirty="0" smtClean="0"/>
              <a:t>(highlights)</a:t>
            </a:r>
            <a:endParaRPr lang="en-US" dirty="0"/>
          </a:p>
        </p:txBody>
      </p:sp>
      <p:sp>
        <p:nvSpPr>
          <p:cNvPr id="3" name="Content Placeholder 2"/>
          <p:cNvSpPr>
            <a:spLocks noGrp="1"/>
          </p:cNvSpPr>
          <p:nvPr>
            <p:ph idx="1"/>
          </p:nvPr>
        </p:nvSpPr>
        <p:spPr/>
        <p:txBody>
          <a:bodyPr>
            <a:normAutofit fontScale="92500"/>
          </a:bodyPr>
          <a:lstStyle/>
          <a:p>
            <a:r>
              <a:rPr lang="en-US" dirty="0" smtClean="0"/>
              <a:t>Morphological studies showed no destructive changes in any of the treated eyes.</a:t>
            </a:r>
          </a:p>
          <a:p>
            <a:r>
              <a:rPr lang="en-US" dirty="0" smtClean="0"/>
              <a:t>Low energy doses (</a:t>
            </a:r>
            <a:r>
              <a:rPr lang="en-US" dirty="0"/>
              <a:t>0.2 J/cm</a:t>
            </a:r>
            <a:r>
              <a:rPr lang="en-US" baseline="30000" dirty="0"/>
              <a:t>2</a:t>
            </a:r>
            <a:r>
              <a:rPr lang="en-US" dirty="0"/>
              <a:t> </a:t>
            </a:r>
            <a:r>
              <a:rPr lang="en-US" dirty="0" smtClean="0"/>
              <a:t>) caused positive effect intensifying  metabolic activity of both epithelial cells and connective tissue of ciliary body.</a:t>
            </a:r>
          </a:p>
          <a:p>
            <a:r>
              <a:rPr lang="en-US" dirty="0" smtClean="0"/>
              <a:t>An assembly of mitochondria, higher expressed than in control was observed. This is associated with intensification of oxygen dependent processes aimed at activation of intracellular metabolism.</a:t>
            </a:r>
          </a:p>
          <a:p>
            <a:r>
              <a:rPr lang="en-US" dirty="0" smtClean="0"/>
              <a:t>Histochemical studies indicated accumulation of glycosaminoglycans in the connective tissue of the ciliary body that were not present in the control.</a:t>
            </a:r>
          </a:p>
          <a:p>
            <a:r>
              <a:rPr lang="en-US" dirty="0"/>
              <a:t>High dose radiation did not appear to have the same </a:t>
            </a:r>
            <a:r>
              <a:rPr lang="en-US" dirty="0" smtClean="0"/>
              <a:t>effect.</a:t>
            </a:r>
            <a:endParaRPr lang="en-US" dirty="0"/>
          </a:p>
          <a:p>
            <a:endParaRPr lang="en-US" dirty="0" smtClean="0"/>
          </a:p>
        </p:txBody>
      </p:sp>
    </p:spTree>
    <p:extLst>
      <p:ext uri="{BB962C8B-B14F-4D97-AF65-F5344CB8AC3E}">
        <p14:creationId xmlns:p14="http://schemas.microsoft.com/office/powerpoint/2010/main" val="292063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Cell from Rabbit Study </a:t>
            </a:r>
            <a:endParaRPr lang="en-US" dirty="0"/>
          </a:p>
        </p:txBody>
      </p:sp>
      <p:pic>
        <p:nvPicPr>
          <p:cNvPr id="4" name="Picture 3"/>
          <p:cNvPicPr>
            <a:picLocks noChangeAspect="1"/>
          </p:cNvPicPr>
          <p:nvPr/>
        </p:nvPicPr>
        <p:blipFill>
          <a:blip r:embed="rId2"/>
          <a:stretch>
            <a:fillRect/>
          </a:stretch>
        </p:blipFill>
        <p:spPr>
          <a:xfrm>
            <a:off x="1077935" y="1541177"/>
            <a:ext cx="6247595" cy="3544735"/>
          </a:xfrm>
          <a:prstGeom prst="rect">
            <a:avLst/>
          </a:prstGeom>
        </p:spPr>
      </p:pic>
      <p:sp>
        <p:nvSpPr>
          <p:cNvPr id="5" name="Rectangle 4"/>
          <p:cNvSpPr/>
          <p:nvPr/>
        </p:nvSpPr>
        <p:spPr>
          <a:xfrm>
            <a:off x="602648" y="5132681"/>
            <a:ext cx="8084152" cy="646331"/>
          </a:xfrm>
          <a:prstGeom prst="rect">
            <a:avLst/>
          </a:prstGeom>
        </p:spPr>
        <p:txBody>
          <a:bodyPr wrap="square">
            <a:spAutoFit/>
          </a:bodyPr>
          <a:lstStyle/>
          <a:p>
            <a:r>
              <a:rPr lang="en-US" i="1" dirty="0"/>
              <a:t>Ultrastructure of epithelial cell in the ciliary body after low energy laser irradiation. Multiple mitochondria (M) in the cell cytoplasm; ×14,000.</a:t>
            </a:r>
            <a:r>
              <a:rPr lang="en-US" dirty="0"/>
              <a:t> </a:t>
            </a:r>
          </a:p>
        </p:txBody>
      </p:sp>
    </p:spTree>
    <p:extLst>
      <p:ext uri="{BB962C8B-B14F-4D97-AF65-F5344CB8AC3E}">
        <p14:creationId xmlns:p14="http://schemas.microsoft.com/office/powerpoint/2010/main" val="3834168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to Clinical Study Model</a:t>
            </a:r>
            <a:endParaRPr lang="en-US" dirty="0"/>
          </a:p>
        </p:txBody>
      </p:sp>
      <p:sp>
        <p:nvSpPr>
          <p:cNvPr id="3" name="Content Placeholder 2"/>
          <p:cNvSpPr>
            <a:spLocks noGrp="1"/>
          </p:cNvSpPr>
          <p:nvPr>
            <p:ph idx="1"/>
          </p:nvPr>
        </p:nvSpPr>
        <p:spPr/>
        <p:txBody>
          <a:bodyPr/>
          <a:lstStyle/>
          <a:p>
            <a:r>
              <a:rPr lang="en-US" dirty="0" smtClean="0"/>
              <a:t>Positive experimental results led to clinical study methodology.</a:t>
            </a:r>
          </a:p>
          <a:p>
            <a:r>
              <a:rPr lang="en-US" dirty="0" smtClean="0"/>
              <a:t>At the sclera level the 1300nm radiation was set to 2mw, this dose was 2 orders of magnitude below the MPL (maximum permissible level) (S.D. Plentev, 1981).</a:t>
            </a:r>
          </a:p>
          <a:p>
            <a:r>
              <a:rPr lang="en-US" dirty="0" smtClean="0"/>
              <a:t>At the ciliary body level the laser intensity density with respect to the scleral transparency is less than 10</a:t>
            </a:r>
            <a:r>
              <a:rPr lang="en-US" baseline="30000" dirty="0" smtClean="0"/>
              <a:t>-3</a:t>
            </a:r>
            <a:r>
              <a:rPr lang="en-US" dirty="0" smtClean="0"/>
              <a:t> W/cm</a:t>
            </a:r>
            <a:r>
              <a:rPr lang="en-US" baseline="30000" dirty="0" smtClean="0"/>
              <a:t>2</a:t>
            </a:r>
          </a:p>
          <a:p>
            <a:r>
              <a:rPr lang="en-US" dirty="0" smtClean="0"/>
              <a:t>The same 3 and 9 hour zones were used and each zone was irradiated for 3 minutes.</a:t>
            </a:r>
          </a:p>
          <a:p>
            <a:r>
              <a:rPr lang="en-US" dirty="0" smtClean="0"/>
              <a:t>Energy exposure at ciliary body equaled 0.2 J/cm</a:t>
            </a:r>
            <a:r>
              <a:rPr lang="en-US" baseline="30000" dirty="0" smtClean="0"/>
              <a:t>2</a:t>
            </a:r>
            <a:r>
              <a:rPr lang="en-US" dirty="0" smtClean="0"/>
              <a:t>, 100 times below MPL.</a:t>
            </a:r>
          </a:p>
        </p:txBody>
      </p:sp>
    </p:spTree>
    <p:extLst>
      <p:ext uri="{BB962C8B-B14F-4D97-AF65-F5344CB8AC3E}">
        <p14:creationId xmlns:p14="http://schemas.microsoft.com/office/powerpoint/2010/main" val="668948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2103</TotalTime>
  <Words>1332</Words>
  <Application>Microsoft Office PowerPoint</Application>
  <PresentationFormat>On-screen Show (4:3)</PresentationFormat>
  <Paragraphs>109</Paragraphs>
  <Slides>20</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8" baseType="lpstr">
      <vt:lpstr>ＭＳ Ｐゴシック</vt:lpstr>
      <vt:lpstr>Arial</vt:lpstr>
      <vt:lpstr>Calibri</vt:lpstr>
      <vt:lpstr>Symbol</vt:lpstr>
      <vt:lpstr>Clarity</vt:lpstr>
      <vt:lpstr>Document</vt:lpstr>
      <vt:lpstr>Worksheet</vt:lpstr>
      <vt:lpstr>Chart</vt:lpstr>
      <vt:lpstr>Low-Level Non-Invasive Laser Therapy for the Treatment of Ocular Refractive Disorders</vt:lpstr>
      <vt:lpstr>Oculatek, Inc.</vt:lpstr>
      <vt:lpstr>What is Trans-scleral Laser Therapy</vt:lpstr>
      <vt:lpstr>History of Technology</vt:lpstr>
      <vt:lpstr>How It Works</vt:lpstr>
      <vt:lpstr>Eye Tissue Study (experimental)</vt:lpstr>
      <vt:lpstr>Eye Tissue Study (highlights)</vt:lpstr>
      <vt:lpstr>Epithelial Cell from Rabbit Study </vt:lpstr>
      <vt:lpstr>Experimental to Clinical Study Model</vt:lpstr>
      <vt:lpstr>“Trans-scleral Laser Effect on Weakened Ciliary Muscle”, G.L Gubkina </vt:lpstr>
      <vt:lpstr>Positive accommodation changes</vt:lpstr>
      <vt:lpstr>Nearest Point of Clear Vision, cm</vt:lpstr>
      <vt:lpstr>Rheographic Coefficient</vt:lpstr>
      <vt:lpstr>Dynamics of Relative Accommodation (RAR)</vt:lpstr>
      <vt:lpstr>Summary of Studies</vt:lpstr>
      <vt:lpstr>Changes Over Time</vt:lpstr>
      <vt:lpstr>Five Year Refraction Changes</vt:lpstr>
      <vt:lpstr>Early Studies in Presbyopia (USA)</vt:lpstr>
      <vt:lpstr>Early Studies in Presbyopia (USA)</vt:lpstr>
      <vt:lpstr>The Future of Trans-scleral Laser Therapy</vt:lpstr>
    </vt:vector>
  </TitlesOfParts>
  <Company>Valtronic USA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Low-Level Non-Invasive Laser Therapy for the Treatment of Ocular Refractive Disorders</dc:title>
  <dc:creator>James Ohneck</dc:creator>
  <cp:lastModifiedBy>Young, Amy</cp:lastModifiedBy>
  <cp:revision>41</cp:revision>
  <dcterms:created xsi:type="dcterms:W3CDTF">2016-02-25T00:04:29Z</dcterms:created>
  <dcterms:modified xsi:type="dcterms:W3CDTF">2018-11-30T15:45:13Z</dcterms:modified>
</cp:coreProperties>
</file>